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258" r:id="rId3"/>
    <p:sldId id="259" r:id="rId4"/>
    <p:sldId id="265" r:id="rId5"/>
    <p:sldId id="266" r:id="rId6"/>
    <p:sldId id="267" r:id="rId7"/>
    <p:sldId id="294" r:id="rId8"/>
    <p:sldId id="295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84" r:id="rId18"/>
    <p:sldId id="328" r:id="rId19"/>
    <p:sldId id="331" r:id="rId20"/>
    <p:sldId id="329" r:id="rId21"/>
    <p:sldId id="285" r:id="rId22"/>
    <p:sldId id="286" r:id="rId23"/>
    <p:sldId id="287" r:id="rId24"/>
    <p:sldId id="289" r:id="rId25"/>
    <p:sldId id="290" r:id="rId26"/>
    <p:sldId id="291" r:id="rId27"/>
    <p:sldId id="292" r:id="rId28"/>
    <p:sldId id="293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20" r:id="rId41"/>
    <p:sldId id="276" r:id="rId42"/>
    <p:sldId id="298" r:id="rId43"/>
    <p:sldId id="305" r:id="rId44"/>
    <p:sldId id="323" r:id="rId45"/>
    <p:sldId id="324" r:id="rId46"/>
    <p:sldId id="325" r:id="rId47"/>
    <p:sldId id="306" r:id="rId48"/>
    <p:sldId id="326" r:id="rId49"/>
    <p:sldId id="277" r:id="rId50"/>
    <p:sldId id="302" r:id="rId51"/>
    <p:sldId id="304" r:id="rId52"/>
    <p:sldId id="321" r:id="rId53"/>
    <p:sldId id="322" r:id="rId54"/>
    <p:sldId id="296" r:id="rId55"/>
    <p:sldId id="299" r:id="rId56"/>
    <p:sldId id="334" r:id="rId57"/>
    <p:sldId id="327" r:id="rId58"/>
    <p:sldId id="332" r:id="rId59"/>
    <p:sldId id="278" r:id="rId60"/>
    <p:sldId id="264" r:id="rId61"/>
    <p:sldId id="33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74"/>
  </p:normalViewPr>
  <p:slideViewPr>
    <p:cSldViewPr snapToGrid="0" snapToObjects="1">
      <p:cViewPr varScale="1">
        <p:scale>
          <a:sx n="109" d="100"/>
          <a:sy n="109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84F29-6208-7F46-86BE-A49547A2B2E9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D1341-0799-AE46-B90E-C63389A084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9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51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29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7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9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40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9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5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9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244F-F037-CD4C-8F19-3835A3275BAB}" type="datetimeFigureOut">
              <a:rPr lang="en-US" smtClean="0"/>
              <a:t>10/4/18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D00AF-0343-AF4D-8768-436DD38D6A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38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tc.gov/tips-advice/business-center/guidance/ftcs-endorsement-guides-what-people-are-asking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apinfluence.com/ftc/#Downloa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.instagram.com/a/brandedcontentexpansion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facebookmedia/get-started/branded-content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844" y="2381546"/>
            <a:ext cx="9144000" cy="1655762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Helvetica Neue Medium" charset="0"/>
                <a:ea typeface="Helvetica Neue Medium" charset="0"/>
                <a:cs typeface="Helvetica Neue Medium" charset="0"/>
              </a:rPr>
              <a:t>  </a:t>
            </a:r>
            <a:r>
              <a:rPr lang="en-US" sz="4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Marketing 2.0</a:t>
            </a:r>
          </a:p>
          <a:p>
            <a:endParaRPr lang="en-US" sz="4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4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A0B03-C49D-DE44-87F5-8C87D801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308" y="4037308"/>
            <a:ext cx="2820692" cy="28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People trust their “friends” advice and 	recommendations over brand advertising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Consumers trust other consumers more than 	they trust brands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With the rise of social, brands have an opportunity 	to engage influencers to tell their story to their 	tribes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Those stories connect new users to the brand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14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Does Influencer Marketing Work?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Person creates content and tells stories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Through that content, person builds loyal following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 notices persons influence and followers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 engages with person on social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Person notices brand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 reaches out to person for deeper relationship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25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Does Influencer Marketing Work?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Person creates content and tells stories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Through that content, person builds loyal following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Person reaches out to Influencer Agency seeking 	support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Agency connects person with brands and takes a % 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5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Does Influencer Marketing Work?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881" y="1886348"/>
            <a:ext cx="111457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 has PR agency that does outreach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 agency builds list of “influencers”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 agency creates packages to send to influencer 	around product and program launches</a:t>
            </a:r>
            <a:endParaRPr lang="en-US" sz="24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    </a:t>
            </a: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Brand hopes people will share the package with their 	community (aka “unboxing”)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91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Different Influencer Relationships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Free product deliveries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Paid Posts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Content Creation (non exclusive)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Content Creation (exclusive)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Events + Appearances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Contract (Brand Ambassador)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Collabs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81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Do Influencers Get Paid?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Trips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Exclusive Invites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Money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“Exposure”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94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Money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D6B68-6C40-5146-B03D-85560A15E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56" y="1208631"/>
            <a:ext cx="9321995" cy="52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8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Money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6728C0-7B00-214D-AD04-3E1928F8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6" y="1031150"/>
            <a:ext cx="106553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9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Money via Buffer app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0E9E92-E6C5-734E-BC06-C9D912CCC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2" y="1050325"/>
            <a:ext cx="10534004" cy="55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4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45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Money via Influencer Marketing Hub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50920-4985-1746-96C9-AC36D13E4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834" y="1050325"/>
            <a:ext cx="8375094" cy="557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71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855" y="5946174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6119" y="118076"/>
            <a:ext cx="10120185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Overview </a:t>
            </a:r>
          </a:p>
          <a:p>
            <a:r>
              <a:rPr lang="en-US" sz="36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What Is Marketing</a:t>
            </a:r>
          </a:p>
          <a:p>
            <a:endParaRPr lang="en-US" sz="28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What Is An Influencer</a:t>
            </a:r>
          </a:p>
          <a:p>
            <a:endParaRPr lang="en-US" sz="28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How Does Influencer Marketing Work</a:t>
            </a:r>
          </a:p>
          <a:p>
            <a:endParaRPr lang="en-US" sz="28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The Laws of Influencer Marketing </a:t>
            </a:r>
            <a:b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b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How To Become A Person of Influence</a:t>
            </a:r>
          </a:p>
          <a:p>
            <a:endParaRPr lang="en-US" sz="28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Next Steps  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69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126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Money via Influencer Marketing Hub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EFDB59-0D86-A54C-9B9B-912275B4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247" y="1180521"/>
            <a:ext cx="7571078" cy="55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0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575" y="1149179"/>
            <a:ext cx="7544615" cy="51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720" y="1149179"/>
            <a:ext cx="7380647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6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289" y="1149179"/>
            <a:ext cx="6712692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644" y="1375410"/>
            <a:ext cx="7628709" cy="51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1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1403350"/>
            <a:ext cx="9004300" cy="405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13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40" y="1375410"/>
            <a:ext cx="7691496" cy="5120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53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9041" y="1149179"/>
            <a:ext cx="7196575" cy="51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24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248" y="1241979"/>
            <a:ext cx="9017000" cy="459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0" y="5932179"/>
            <a:ext cx="1706517" cy="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422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10458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Updates: ACTIVATE 2018 Study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590491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0BC10-9569-6C40-9ACF-ECBFA1093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1773"/>
            <a:ext cx="12192000" cy="442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5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49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Marketing 101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1073048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“Marketing is the name we use to describe the promises a company makes, the story it tells, the authentic way it delivers on that promise.” Seth Godin 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Your content is your marketing. If you want to be an influencer, consider your space, story, content and solutions you provide the brand. 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991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413B4-F055-8A4E-A9E8-2E1BAA077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0040"/>
            <a:ext cx="12192000" cy="455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3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A90CC-4C77-A141-A6C4-A23E50ED8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476" y="1295409"/>
            <a:ext cx="7653455" cy="520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80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B6418-8C6C-2144-A1E6-21F3B9DB0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88" y="1345529"/>
            <a:ext cx="8682306" cy="515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99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B8C3E-8CDF-004C-A5BA-72AB2E0A5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04" y="881337"/>
            <a:ext cx="9811696" cy="57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75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A9A78E-016B-1C4D-95DC-C7AE0CC3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04" y="1192526"/>
            <a:ext cx="10700825" cy="53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1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4B232-2E0C-7A47-8447-B2A82A40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8645"/>
            <a:ext cx="12192000" cy="46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18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79035-6114-394A-A0D3-0BBE58CD0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06" y="1234719"/>
            <a:ext cx="9856763" cy="52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92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CF6A33-E54B-5540-B334-F5CC6E443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7142"/>
            <a:ext cx="12192000" cy="45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56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541BB-D73D-F54B-8FA4-FF2493641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109"/>
            <a:ext cx="12192000" cy="523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6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BDDE6-7E51-1F4A-B8FE-743E17871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2525"/>
            <a:ext cx="12192000" cy="523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5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49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Marketing 101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918107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The Four P’s of Marketing (Philip Kotler)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Product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Place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Promotion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Price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The 5</a:t>
            </a:r>
            <a:r>
              <a:rPr lang="en-US" sz="3200" baseline="30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P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Purpose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My 6</a:t>
            </a:r>
            <a:r>
              <a:rPr lang="en-US" sz="3200" baseline="30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P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PEOPLE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6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9273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 Changes + Updates Later App Blog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1" y="1149179"/>
            <a:ext cx="109233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DCB688-E0FC-D749-8CD5-017066CB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643" y="1011947"/>
            <a:ext cx="7135242" cy="564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91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 #ad</a:t>
            </a:r>
          </a:p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004" y="2253976"/>
            <a:ext cx="488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hlinkClick r:id="rId3"/>
              </a:rPr>
              <a:t>www.ftc.gov/tips-advice/business-center/guidance/ftcs-endorsement-guides-what-people-are-asking</a:t>
            </a:r>
            <a:endParaRPr lang="en-US" sz="20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0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34F24-A45F-DF4A-93F7-81445E50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223" y="0"/>
            <a:ext cx="5862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73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F03C21-8871-7D43-B35B-3A83B44E1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307" y="881337"/>
            <a:ext cx="6359026" cy="5846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B5A2F-1BAB-F345-83B7-5EAC8459AA5D}"/>
              </a:ext>
            </a:extLst>
          </p:cNvPr>
          <p:cNvSpPr txBox="1"/>
          <p:nvPr/>
        </p:nvSpPr>
        <p:spPr>
          <a:xfrm>
            <a:off x="279748" y="3096794"/>
            <a:ext cx="3883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www.tapinfluence.com/ftc/#Download</a:t>
            </a:r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20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NOTE: This is not the most updated guidelines but is a good resource. Always refer back to the FTC guidelines for the most recent developments.</a:t>
            </a:r>
          </a:p>
        </p:txBody>
      </p:sp>
    </p:spTree>
    <p:extLst>
      <p:ext uri="{BB962C8B-B14F-4D97-AF65-F5344CB8AC3E}">
        <p14:creationId xmlns:p14="http://schemas.microsoft.com/office/powerpoint/2010/main" val="1063807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Instagram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3200" y="6134100"/>
            <a:ext cx="6585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hlinkClick r:id="rId3"/>
              </a:rPr>
              <a:t>www.business.instagram.com/a/brandedcontentexpansion</a:t>
            </a:r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840073-C48D-1C42-9B76-0078DF0F3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971" y="1039066"/>
            <a:ext cx="6041607" cy="50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07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Instagram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9601" y="6134100"/>
            <a:ext cx="617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business.instagram.com/a/brandedcontentexpansion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4C8D86-05F5-9147-BE42-B007A62D2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3" y="1103134"/>
            <a:ext cx="9175793" cy="53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7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Instagram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9601" y="6134100"/>
            <a:ext cx="617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business.instagram.com/a/brandedcontentexpansion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A17FAC-DBEE-734E-8CD6-F21127EE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2" y="1444977"/>
            <a:ext cx="10005105" cy="522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99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Instagram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9601" y="6134100"/>
            <a:ext cx="6179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business.instagram.com/a/brandedcontentexpansion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48447-4C1B-1E41-8640-7A30005F5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177" y="1264356"/>
            <a:ext cx="9333659" cy="52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38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Facebook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4458" y="6339698"/>
            <a:ext cx="756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  <a:hlinkClick r:id="rId3"/>
              </a:rPr>
              <a:t>www.facebook.com/facebookmedia/get-started/branded-content</a:t>
            </a:r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A633AF-FA96-994A-A0DC-4ED1EE58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31" y="909651"/>
            <a:ext cx="6679647" cy="54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6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Legal- Facebook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46696" y="1063388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12534" y="6126718"/>
            <a:ext cx="756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facebook.com/facebookmedia/get-started/branded-content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9B912-A215-8343-949A-5713D8E6C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45" y="1186900"/>
            <a:ext cx="8023611" cy="567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4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About What Nobody Want’s To Talk About- Ethics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204" y="1306218"/>
            <a:ext cx="1114579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2017:</a:t>
            </a:r>
          </a:p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Nearly all studies and articles are showing that brands are moving towards micro influencers</a:t>
            </a:r>
            <a:r>
              <a:rPr lang="is-IS" sz="28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</a:p>
          <a:p>
            <a:endParaRPr lang="is-IS" sz="2800" b="1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is-IS" sz="28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Why? </a:t>
            </a:r>
          </a:p>
          <a:p>
            <a:r>
              <a:rPr lang="is-IS" sz="28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Bots, purchased followers, lower engagement and pods.</a:t>
            </a:r>
          </a:p>
          <a:p>
            <a:endParaRPr lang="is-IS" sz="2800" b="1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is-IS" sz="28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Followers do not necessarily equal infuence! </a:t>
            </a:r>
          </a:p>
          <a:p>
            <a:endParaRPr lang="is-IS" sz="2800" b="1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is-IS" sz="28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2018: Brands are super dialed in now to influencers who have little influence </a:t>
            </a:r>
          </a:p>
          <a:p>
            <a:endParaRPr lang="is-IS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52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49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Marketing Matters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102571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Marketing is about the stories we share, and the 	intended audience we share them with.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Marketing connects us to our people. 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Marketing builds trust and relationships that can 	turn into referrals which create revenue. 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566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Opportunity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4779" y="6311384"/>
            <a:ext cx="241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8903" y="1828800"/>
            <a:ext cx="81904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Social influence can lead to</a:t>
            </a: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…</a:t>
            </a:r>
          </a:p>
          <a:p>
            <a:endParaRPr lang="is-IS" sz="3200" b="1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Education opportunties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Business opportunties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Brand parterships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Collabs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3200" b="1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Your own brand</a:t>
            </a:r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42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Services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4779" y="6311384"/>
            <a:ext cx="241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15" y="1202293"/>
            <a:ext cx="9418319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Instagram bio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 listed @ in bio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Hashtag in bio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Link in bio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Instagram content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Post/Video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IGTV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LIVE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Stories (Image, video, Swipe Up, Polls)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Facebook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Post/Video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LIVE</a:t>
            </a:r>
          </a:p>
          <a:p>
            <a:endParaRPr lang="en-US" sz="2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16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Services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4779" y="6311384"/>
            <a:ext cx="241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9715" y="1202293"/>
            <a:ext cx="941831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Blog/Vlog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Post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Newsletter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Sponsored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YouTube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Video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Events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Appearance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Posts promoting event </a:t>
            </a:r>
          </a:p>
          <a:p>
            <a:endParaRPr lang="en-US" sz="24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165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Services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4779" y="6311384"/>
            <a:ext cx="2415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304" y="1465534"/>
            <a:ext cx="9418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Exclusive original content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This is content you create exclusively for a brand. 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Organic Content</a:t>
            </a:r>
          </a:p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This is your regular content that you use brand 	product/hashtags, etc. </a:t>
            </a:r>
          </a:p>
          <a:p>
            <a:endParaRPr lang="en-US" sz="24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7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Let’s Talk Services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5BEEA-B3F0-734B-9E74-3A1F4B59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1428750"/>
            <a:ext cx="8636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64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21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Marketing Yourself- Media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358" y="1207434"/>
            <a:ext cx="111457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7429BF-DC6A-7943-977F-9E803F088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0" y="1000308"/>
            <a:ext cx="8952089" cy="5655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5276B2-9EE7-EC46-8B3A-7204715EB10D}"/>
              </a:ext>
            </a:extLst>
          </p:cNvPr>
          <p:cNvSpPr txBox="1"/>
          <p:nvPr/>
        </p:nvSpPr>
        <p:spPr>
          <a:xfrm>
            <a:off x="9369778" y="3458564"/>
            <a:ext cx="269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creativemarket.com</a:t>
            </a:r>
          </a:p>
        </p:txBody>
      </p:sp>
    </p:spTree>
    <p:extLst>
      <p:ext uri="{BB962C8B-B14F-4D97-AF65-F5344CB8AC3E}">
        <p14:creationId xmlns:p14="http://schemas.microsoft.com/office/powerpoint/2010/main" val="2142374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21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Marketing Yourself- Media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358" y="1207434"/>
            <a:ext cx="1114579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276B2-9EE7-EC46-8B3A-7204715EB10D}"/>
              </a:ext>
            </a:extLst>
          </p:cNvPr>
          <p:cNvSpPr txBox="1"/>
          <p:nvPr/>
        </p:nvSpPr>
        <p:spPr>
          <a:xfrm>
            <a:off x="9369778" y="3458564"/>
            <a:ext cx="2698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creativemarket.com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0A3F7-8524-7543-A70F-CE620965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8" y="1044326"/>
            <a:ext cx="8534049" cy="482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72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21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Your Media Kit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358" y="1207434"/>
            <a:ext cx="11145795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What you need for a media kit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About you (brand purpose, promise, people)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Contact info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Social page names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Images of you, your pages, your work, mentions,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Social stats (Instagram, Facebook, blog traffic, email subscribers,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Content offerings/services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Price Menu</a:t>
            </a: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1924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102571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Contract</a:t>
            </a:r>
          </a:p>
          <a:p>
            <a:endParaRPr lang="en-US" sz="32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Most brands will have a contract, you can have one too.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8358" y="1486403"/>
            <a:ext cx="1114579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2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What to look for in a contract;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Dates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Payment specifics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Ownership, rights to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Specific deliverables; 1 video, 2 Polls, 1 link in bio, etc)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Exclusivity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Standard Legal Stuff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17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1" y="296562"/>
            <a:ext cx="9218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How Do You Become A Person of Influence?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331" y="1606380"/>
            <a:ext cx="1114579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Remember, your content is your marketing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What is your brand + story + specialty?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Who are your people?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Are you actively building relationships online?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Are you actively creating content and sharing it?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Is your engagement legit?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Begin here, actively engage with brands you love.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8089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49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What Are Influencers?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1025713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Storytellers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Advocates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Content Creators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Cheerleaders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Connectors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Those that have “influence” over a specific audience a brand seeks to engage with. 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81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007959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335" y="274320"/>
            <a:ext cx="918318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Next Steps</a:t>
            </a:r>
          </a:p>
          <a:p>
            <a:endParaRPr lang="en-US" sz="28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Think about if you want to move towards the influencer world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Ask yourself WHY and what outcome you are seeking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Which brands do you want to align yourself with and why?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Get clear on your personal brand, story, specialty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Create a content plan and start creating!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Begin to craft your media kit to get clear on your offers and rates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Engage, Engage, Engage! 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32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8844" y="2381546"/>
            <a:ext cx="9144000" cy="1655762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Helvetica Neue Medium" charset="0"/>
                <a:ea typeface="Helvetica Neue Medium" charset="0"/>
                <a:cs typeface="Helvetica Neue Medium" charset="0"/>
              </a:rPr>
              <a:t>  </a:t>
            </a:r>
            <a:r>
              <a:rPr lang="en-US" sz="44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Influencer Marketing 2.0</a:t>
            </a:r>
          </a:p>
          <a:p>
            <a:endParaRPr lang="en-US" sz="4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4400" b="1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7A0B03-C49D-DE44-87F5-8C87D801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308" y="4037308"/>
            <a:ext cx="2820692" cy="2820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4C16D1-1F97-1E46-91C0-0D001CD3D78A}"/>
              </a:ext>
            </a:extLst>
          </p:cNvPr>
          <p:cNvSpPr txBox="1"/>
          <p:nvPr/>
        </p:nvSpPr>
        <p:spPr>
          <a:xfrm>
            <a:off x="7151077" y="5814646"/>
            <a:ext cx="280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Passion Squared 2018</a:t>
            </a:r>
          </a:p>
        </p:txBody>
      </p:sp>
    </p:spTree>
    <p:extLst>
      <p:ext uri="{BB962C8B-B14F-4D97-AF65-F5344CB8AC3E}">
        <p14:creationId xmlns:p14="http://schemas.microsoft.com/office/powerpoint/2010/main" val="215530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490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Types of Influencers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102571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Celebrity Influencer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Influencer (over 100K)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Micro Influencer (under 100K)*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*Some brands are now working with Micro Influencers with audiences of 5000 and it’s working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5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8167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The Rise of The Micro Influencer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567" y="1050325"/>
            <a:ext cx="111457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BDB93B-1B43-AC41-BE31-5A531D6A2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827" y="954166"/>
            <a:ext cx="8516794" cy="58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3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0" y="6134100"/>
            <a:ext cx="1181100" cy="723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762" y="296562"/>
            <a:ext cx="6215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Why Do Influencers Matter?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762" y="1149179"/>
            <a:ext cx="1025713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Brands have been using some type of influence 	for years. 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Think endorsement. 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Celebrity.</a:t>
            </a: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Thought leaders. </a:t>
            </a:r>
            <a:b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	But that was long before social media.</a:t>
            </a:r>
          </a:p>
          <a:p>
            <a:endParaRPr lang="en-US" sz="32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710</Words>
  <Application>Microsoft Macintosh PowerPoint</Application>
  <PresentationFormat>Widescreen</PresentationFormat>
  <Paragraphs>406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Calibri</vt:lpstr>
      <vt:lpstr>Calibri Light</vt:lpstr>
      <vt:lpstr>Helvetica Neue</vt:lpstr>
      <vt:lpstr>Helvetica Neue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Kovner</dc:creator>
  <cp:lastModifiedBy>Nina Kovner</cp:lastModifiedBy>
  <cp:revision>55</cp:revision>
  <dcterms:created xsi:type="dcterms:W3CDTF">2017-08-02T09:59:35Z</dcterms:created>
  <dcterms:modified xsi:type="dcterms:W3CDTF">2018-10-04T11:48:49Z</dcterms:modified>
</cp:coreProperties>
</file>